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73" r:id="rId5"/>
    <p:sldId id="272" r:id="rId6"/>
    <p:sldId id="268" r:id="rId7"/>
    <p:sldId id="269" r:id="rId8"/>
    <p:sldId id="270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513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188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0176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8953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0253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2828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0516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6256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9780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1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4685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15145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8401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94001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58209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2026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73227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0664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044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2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70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988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76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61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95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19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CC5BF-AA97-4504-BBDF-57744EA4730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6DE85-C8BC-435E-B5CA-F2E5AF9D0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6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27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270" y="157117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alibri" panose="020F0502020204030204" pitchFamily="34" charset="0"/>
              </a:rPr>
              <a:t>Literary Theory II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269" y="3833953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Topic: Marxism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2234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Marxism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A </a:t>
            </a:r>
            <a:r>
              <a:rPr lang="en-US" sz="2600" b="1" dirty="0">
                <a:latin typeface="Goudy Old Style"/>
                <a:cs typeface="Goudy Old Style"/>
              </a:rPr>
              <a:t>body of doctrines, that are political, philosophical, historical, and importantly, economical.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A </a:t>
            </a:r>
            <a:r>
              <a:rPr lang="en-US" sz="2600" b="1" dirty="0">
                <a:latin typeface="Goudy Old Style"/>
                <a:cs typeface="Goudy Old Style"/>
              </a:rPr>
              <a:t>systematic and complex set of economic and political </a:t>
            </a:r>
            <a:r>
              <a:rPr lang="en-US" sz="2600" b="1" dirty="0" smtClean="0">
                <a:latin typeface="Goudy Old Style"/>
                <a:cs typeface="Goudy Old Style"/>
              </a:rPr>
              <a:t>theories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A </a:t>
            </a:r>
            <a:r>
              <a:rPr lang="en-US" sz="2600" b="1" dirty="0">
                <a:latin typeface="Goudy Old Style"/>
                <a:cs typeface="Goudy Old Style"/>
              </a:rPr>
              <a:t>theory of </a:t>
            </a:r>
            <a:r>
              <a:rPr lang="en-US" sz="2600" b="1" dirty="0" smtClean="0">
                <a:latin typeface="Goudy Old Style"/>
                <a:cs typeface="Goudy Old Style"/>
              </a:rPr>
              <a:t>revolution</a:t>
            </a: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65675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Marxism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Economic </a:t>
            </a:r>
            <a:r>
              <a:rPr lang="en-US" sz="2600" b="1" dirty="0">
                <a:latin typeface="Goudy Old Style"/>
                <a:cs typeface="Goudy Old Style"/>
              </a:rPr>
              <a:t>and sociopolitical worldview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Method </a:t>
            </a:r>
            <a:r>
              <a:rPr lang="en-US" sz="2600" b="1" dirty="0">
                <a:latin typeface="Goudy Old Style"/>
                <a:cs typeface="Goudy Old Style"/>
              </a:rPr>
              <a:t>of socioeconomic analysis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Analysis </a:t>
            </a:r>
            <a:r>
              <a:rPr lang="en-US" sz="2600" b="1" dirty="0">
                <a:latin typeface="Goudy Old Style"/>
                <a:cs typeface="Goudy Old Style"/>
              </a:rPr>
              <a:t>of class-relations within </a:t>
            </a:r>
            <a:r>
              <a:rPr lang="en-US" sz="2600" b="1" dirty="0" smtClean="0">
                <a:latin typeface="Goudy Old Style"/>
                <a:cs typeface="Goudy Old Style"/>
              </a:rPr>
              <a:t>society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Critique </a:t>
            </a:r>
            <a:r>
              <a:rPr lang="en-US" sz="2600" b="1" dirty="0">
                <a:latin typeface="Goudy Old Style"/>
                <a:cs typeface="Goudy Old Style"/>
              </a:rPr>
              <a:t>of the development of </a:t>
            </a:r>
            <a:r>
              <a:rPr lang="en-US" sz="2600" b="1" dirty="0" smtClean="0">
                <a:latin typeface="Goudy Old Style"/>
                <a:cs typeface="Goudy Old Style"/>
              </a:rPr>
              <a:t>capitalism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Analysis of societal labor, production, and exploitation  </a:t>
            </a:r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48159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Marxism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Ideas of Karl Marx and Friedrich </a:t>
            </a:r>
            <a:r>
              <a:rPr lang="en-US" sz="2600" b="1" dirty="0" smtClean="0">
                <a:latin typeface="Goudy Old Style"/>
                <a:cs typeface="Goudy Old Style"/>
              </a:rPr>
              <a:t>Engels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The Communist Manifesto (1848)</a:t>
            </a: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pPr marL="0" indent="0">
              <a:buNone/>
            </a:pPr>
            <a:r>
              <a:rPr lang="en-US" sz="2600" b="1" dirty="0" smtClean="0">
                <a:latin typeface="Goudy Old Style"/>
                <a:cs typeface="Goudy Old Style"/>
              </a:rPr>
              <a:t> </a:t>
            </a:r>
            <a:endParaRPr lang="en-US" sz="2600" b="1" dirty="0">
              <a:latin typeface="Goudy Old Style"/>
              <a:cs typeface="Goudy Old Style"/>
            </a:endParaRPr>
          </a:p>
          <a:p>
            <a:pPr marL="0" indent="0">
              <a:buNone/>
            </a:pPr>
            <a:endParaRPr lang="en-US" sz="2600" b="1" dirty="0" smtClean="0">
              <a:latin typeface="Goudy Old Style"/>
              <a:cs typeface="Goudy Old Style"/>
            </a:endParaRPr>
          </a:p>
          <a:p>
            <a:pPr marL="0" indent="0">
              <a:buNone/>
            </a:pPr>
            <a:endParaRPr lang="en-US" sz="2600" b="1" dirty="0">
              <a:latin typeface="Goudy Old Style"/>
              <a:cs typeface="Goudy Old Style"/>
            </a:endParaRPr>
          </a:p>
          <a:p>
            <a:pPr marL="0" indent="0">
              <a:buNone/>
            </a:pPr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00178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Marxism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The economic systems: </a:t>
            </a:r>
            <a:r>
              <a:rPr lang="en-US" sz="2600" b="1" dirty="0">
                <a:latin typeface="Goudy Old Style"/>
                <a:cs typeface="Goudy Old Style"/>
              </a:rPr>
              <a:t>the real forces that create human </a:t>
            </a:r>
            <a:r>
              <a:rPr lang="en-US" sz="2600" b="1" dirty="0" smtClean="0">
                <a:latin typeface="Goudy Old Style"/>
                <a:cs typeface="Goudy Old Style"/>
              </a:rPr>
              <a:t>experience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The base and the superstructure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Material circumstances and the </a:t>
            </a:r>
            <a:r>
              <a:rPr lang="en-US" sz="2600" b="1" dirty="0">
                <a:latin typeface="Goudy Old Style"/>
                <a:cs typeface="Goudy Old Style"/>
              </a:rPr>
              <a:t>historical </a:t>
            </a:r>
            <a:r>
              <a:rPr lang="en-US" sz="2600" b="1" dirty="0" smtClean="0">
                <a:latin typeface="Goudy Old Style"/>
                <a:cs typeface="Goudy Old Style"/>
              </a:rPr>
              <a:t>situation </a:t>
            </a:r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94760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Marxism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The </a:t>
            </a:r>
            <a:r>
              <a:rPr lang="en-US" sz="2600" b="1" dirty="0">
                <a:latin typeface="Goudy Old Style"/>
                <a:cs typeface="Goudy Old Style"/>
              </a:rPr>
              <a:t>bourgeoisie </a:t>
            </a:r>
            <a:r>
              <a:rPr lang="en-US" sz="2600" b="1" dirty="0" smtClean="0">
                <a:latin typeface="Goudy Old Style"/>
                <a:cs typeface="Goudy Old Style"/>
              </a:rPr>
              <a:t>against </a:t>
            </a:r>
            <a:r>
              <a:rPr lang="en-US" sz="2600" b="1" dirty="0">
                <a:latin typeface="Goudy Old Style"/>
                <a:cs typeface="Goudy Old Style"/>
              </a:rPr>
              <a:t>the proletariat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The oppression of the lower class </a:t>
            </a:r>
          </a:p>
          <a:p>
            <a:r>
              <a:rPr lang="en-US" sz="2600" b="1" dirty="0">
                <a:latin typeface="Goudy Old Style"/>
                <a:cs typeface="Goudy Old Style"/>
              </a:rPr>
              <a:t>The </a:t>
            </a:r>
            <a:r>
              <a:rPr lang="en-US" sz="2600" b="1" dirty="0" smtClean="0">
                <a:latin typeface="Goudy Old Style"/>
                <a:cs typeface="Goudy Old Style"/>
              </a:rPr>
              <a:t>bourgeoisie and the greed for profit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The wide gulf between the manual labor and the wages </a:t>
            </a:r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43423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Ideologies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 lnSpcReduction="10000"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A belief system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A way of looking at the world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Repressive and non-repressive ideologies</a:t>
            </a:r>
          </a:p>
          <a:p>
            <a:r>
              <a:rPr lang="en-US" sz="2600" b="1" dirty="0">
                <a:latin typeface="Goudy Old Style"/>
                <a:cs typeface="Goudy Old Style"/>
              </a:rPr>
              <a:t>Agendas of various </a:t>
            </a:r>
            <a:r>
              <a:rPr lang="en-US" sz="2600" b="1" dirty="0" smtClean="0">
                <a:latin typeface="Goudy Old Style"/>
                <a:cs typeface="Goudy Old Style"/>
              </a:rPr>
              <a:t>ideologies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Patriotism, Capitalism, Consumerism, Classism, Humanism, Marxism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Undetectable, “natural” way of seeing the world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The masses are programmed by various ideologies</a:t>
            </a: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4738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Marxism and Literature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The socioeconomic factors within the text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Portrayal of the class system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The representation of the upper and the lower classes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Reinforcement of undermining of repressive/non-repressive ideologies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The agenda within the text</a:t>
            </a: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54234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216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Goudy Old Style</vt:lpstr>
      <vt:lpstr>Wingdings 3</vt:lpstr>
      <vt:lpstr>Office Theme</vt:lpstr>
      <vt:lpstr>Wisp</vt:lpstr>
      <vt:lpstr>Literary Theory II</vt:lpstr>
      <vt:lpstr>Marxism</vt:lpstr>
      <vt:lpstr>Marxism</vt:lpstr>
      <vt:lpstr>Marxism</vt:lpstr>
      <vt:lpstr>Marxism</vt:lpstr>
      <vt:lpstr>Marxism</vt:lpstr>
      <vt:lpstr>Ideologies</vt:lpstr>
      <vt:lpstr>Marxism and Literature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Theory II</dc:title>
  <dc:creator>Arslan Ahmad</dc:creator>
  <cp:lastModifiedBy>Arslan Ahmad</cp:lastModifiedBy>
  <cp:revision>16</cp:revision>
  <dcterms:created xsi:type="dcterms:W3CDTF">2020-03-29T16:48:43Z</dcterms:created>
  <dcterms:modified xsi:type="dcterms:W3CDTF">2020-03-31T20:30:57Z</dcterms:modified>
</cp:coreProperties>
</file>