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sldIdLst>
    <p:sldId id="256" r:id="rId3"/>
    <p:sldId id="257" r:id="rId4"/>
    <p:sldId id="273" r:id="rId5"/>
    <p:sldId id="272" r:id="rId6"/>
    <p:sldId id="268" r:id="rId7"/>
    <p:sldId id="269" r:id="rId8"/>
    <p:sldId id="270" r:id="rId9"/>
    <p:sldId id="271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103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presProps" Target="presProps.xml"/><Relationship Id="rId5" Type="http://schemas.openxmlformats.org/officeDocument/2006/relationships/slide" Target="slides/slide3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8980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85131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518854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2017697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99895349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77025379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48282898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8051654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366256466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58978068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71115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246859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23151458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7840112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>
                <a:ln w="3175" cmpd="sng">
                  <a:noFill/>
                </a:ln>
                <a:solidFill>
                  <a:srgbClr val="A5301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>
                <a:ln w="3175" cmpd="sng">
                  <a:noFill/>
                </a:ln>
                <a:solidFill>
                  <a:srgbClr val="A5301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2094001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16582092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>
                <a:ln w="3175" cmpd="sng">
                  <a:noFill/>
                </a:ln>
                <a:solidFill>
                  <a:srgbClr val="A5301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8000" b="0" i="0" u="none" strike="noStrike" kern="1200" cap="none" spc="0" normalizeH="0" baseline="0" noProof="0" dirty="0">
                <a:ln w="3175" cmpd="sng">
                  <a:noFill/>
                </a:ln>
                <a:solidFill>
                  <a:srgbClr val="A5301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49202652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717322796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4168066403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100442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1225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9707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99883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4765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56141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73957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6192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17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6" Type="http://schemas.openxmlformats.org/officeDocument/2006/relationships/slideLayout" Target="../slideLayouts/slideLayout27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5" Type="http://schemas.openxmlformats.org/officeDocument/2006/relationships/slideLayout" Target="../slideLayouts/slideLayout2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slideLayout" Target="../slideLayouts/slideLayout2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8CC5BF-AA97-4504-BBDF-57744EA4730D}" type="datetimeFigureOut">
              <a:rPr lang="en-US" smtClean="0"/>
              <a:t>4/1/2020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A6DE85-C8BC-435E-B5CA-F2E5AF9D0F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51698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B61BEF0D-F0BB-DE4B-95CE-6DB70DBA9567}" type="datetimeFigureOut">
              <a:rPr kumimoji="0" lang="en-US" sz="9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tint val="75000"/>
                  </a:prstClr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4/1/2020</a:t>
            </a:fld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9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tint val="75000"/>
                </a:prstClr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pPr marL="0" marR="0" lvl="0" indent="0" algn="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fld id="{D57F1E4F-1CFF-5643-939E-217C01CDF565}" type="slidenum">
              <a:rPr kumimoji="0" lang="en-US" sz="2000" b="0" i="0" u="none" strike="noStrike" kern="1200" cap="none" spc="0" normalizeH="0" baseline="0" noProof="0" dirty="0">
                <a:ln>
                  <a:noFill/>
                </a:ln>
                <a:solidFill>
                  <a:srgbClr val="FEFFFF"/>
                </a:solidFill>
                <a:effectLst/>
                <a:uLnTx/>
                <a:uFillTx/>
                <a:latin typeface="Century Gothic" panose="020B0502020202020204"/>
                <a:ea typeface="+mn-ea"/>
                <a:cs typeface="+mn-cs"/>
              </a:rPr>
              <a:pPr marL="0" marR="0" lvl="0" indent="0" algn="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t>‹#›</a:t>
            </a:fld>
            <a:endParaRPr kumimoji="0" lang="en-US" sz="2000" b="0" i="0" u="none" strike="noStrike" kern="1200" cap="none" spc="0" normalizeH="0" baseline="0" noProof="0" dirty="0">
              <a:ln>
                <a:noFill/>
              </a:ln>
              <a:solidFill>
                <a:srgbClr val="FEFFFF"/>
              </a:solidFill>
              <a:effectLst/>
              <a:uLnTx/>
              <a:uFillTx/>
              <a:latin typeface="Century Gothic" panose="020B0502020202020204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022743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139270" y="1571172"/>
            <a:ext cx="8915399" cy="2262781"/>
          </a:xfrm>
        </p:spPr>
        <p:txBody>
          <a:bodyPr>
            <a:normAutofit/>
          </a:bodyPr>
          <a:lstStyle/>
          <a:p>
            <a:pPr algn="ctr"/>
            <a:r>
              <a:rPr lang="en-US" sz="4400" b="1" dirty="0" smtClean="0">
                <a:latin typeface="Calibri" panose="020F0502020204030204" pitchFamily="34" charset="0"/>
              </a:rPr>
              <a:t>Literary Theory II</a:t>
            </a:r>
            <a:endParaRPr lang="en-US" sz="4400" dirty="0">
              <a:latin typeface="Calibri" panose="020F050202020403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39269" y="3833953"/>
            <a:ext cx="8915399" cy="1126283"/>
          </a:xfrm>
        </p:spPr>
        <p:txBody>
          <a:bodyPr>
            <a:normAutofit/>
          </a:bodyPr>
          <a:lstStyle/>
          <a:p>
            <a:pPr algn="ctr"/>
            <a:r>
              <a:rPr lang="en-US" sz="3200" b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Calibri" panose="020F0502020204030204" pitchFamily="34" charset="0"/>
                <a:ea typeface="+mj-ea"/>
                <a:cs typeface="+mj-cs"/>
              </a:rPr>
              <a:t>Topic: Marxism</a:t>
            </a:r>
            <a:endParaRPr lang="en-US" sz="3200" b="1" dirty="0">
              <a:solidFill>
                <a:schemeClr val="tx1">
                  <a:lumMod val="85000"/>
                  <a:lumOff val="15000"/>
                </a:schemeClr>
              </a:solidFill>
              <a:latin typeface="Calibri" panose="020F0502020204030204" pitchFamily="34" charset="0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20223453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3475" y="748094"/>
            <a:ext cx="8911687" cy="1280890"/>
          </a:xfrm>
        </p:spPr>
        <p:txBody>
          <a:bodyPr/>
          <a:lstStyle/>
          <a:p>
            <a:r>
              <a:rPr lang="en-US" sz="3200" b="1" dirty="0" smtClean="0"/>
              <a:t>Marxism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48251" y="2133600"/>
            <a:ext cx="9282487" cy="3777622"/>
          </a:xfrm>
        </p:spPr>
        <p:txBody>
          <a:bodyPr>
            <a:normAutofit/>
          </a:bodyPr>
          <a:lstStyle/>
          <a:p>
            <a:r>
              <a:rPr lang="en-US" sz="2600" b="1" dirty="0" smtClean="0">
                <a:latin typeface="Goudy Old Style"/>
                <a:cs typeface="Goudy Old Style"/>
              </a:rPr>
              <a:t>A </a:t>
            </a:r>
            <a:r>
              <a:rPr lang="en-US" sz="2600" b="1" dirty="0">
                <a:latin typeface="Goudy Old Style"/>
                <a:cs typeface="Goudy Old Style"/>
              </a:rPr>
              <a:t>body of doctrines, that are political, philosophical, historical, and importantly, economical. </a:t>
            </a:r>
            <a:endParaRPr lang="en-US" sz="2600" b="1" dirty="0" smtClean="0">
              <a:latin typeface="Goudy Old Style"/>
              <a:cs typeface="Goudy Old Style"/>
            </a:endParaRPr>
          </a:p>
          <a:p>
            <a:r>
              <a:rPr lang="en-US" sz="2600" b="1" dirty="0" smtClean="0">
                <a:latin typeface="Goudy Old Style"/>
                <a:cs typeface="Goudy Old Style"/>
              </a:rPr>
              <a:t>A </a:t>
            </a:r>
            <a:r>
              <a:rPr lang="en-US" sz="2600" b="1" dirty="0">
                <a:latin typeface="Goudy Old Style"/>
                <a:cs typeface="Goudy Old Style"/>
              </a:rPr>
              <a:t>systematic and complex set of economic and political </a:t>
            </a:r>
            <a:r>
              <a:rPr lang="en-US" sz="2600" b="1" dirty="0" smtClean="0">
                <a:latin typeface="Goudy Old Style"/>
                <a:cs typeface="Goudy Old Style"/>
              </a:rPr>
              <a:t>theories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A </a:t>
            </a:r>
            <a:r>
              <a:rPr lang="en-US" sz="2600" b="1" dirty="0">
                <a:latin typeface="Goudy Old Style"/>
                <a:cs typeface="Goudy Old Style"/>
              </a:rPr>
              <a:t>theory of </a:t>
            </a:r>
            <a:r>
              <a:rPr lang="en-US" sz="2600" b="1" dirty="0" smtClean="0">
                <a:latin typeface="Goudy Old Style"/>
                <a:cs typeface="Goudy Old Style"/>
              </a:rPr>
              <a:t>revolution</a:t>
            </a:r>
          </a:p>
          <a:p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</p:txBody>
      </p:sp>
    </p:spTree>
    <p:extLst>
      <p:ext uri="{BB962C8B-B14F-4D97-AF65-F5344CB8AC3E}">
        <p14:creationId xmlns:p14="http://schemas.microsoft.com/office/powerpoint/2010/main" val="26567562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3475" y="748094"/>
            <a:ext cx="8911687" cy="1280890"/>
          </a:xfrm>
        </p:spPr>
        <p:txBody>
          <a:bodyPr/>
          <a:lstStyle/>
          <a:p>
            <a:r>
              <a:rPr lang="en-US" sz="3200" b="1" dirty="0" smtClean="0"/>
              <a:t>Marxism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48251" y="2133600"/>
            <a:ext cx="9282487" cy="3777622"/>
          </a:xfrm>
        </p:spPr>
        <p:txBody>
          <a:bodyPr>
            <a:normAutofit/>
          </a:bodyPr>
          <a:lstStyle/>
          <a:p>
            <a:r>
              <a:rPr lang="en-US" sz="2600" b="1" dirty="0" smtClean="0">
                <a:latin typeface="Goudy Old Style"/>
                <a:cs typeface="Goudy Old Style"/>
              </a:rPr>
              <a:t>Economic </a:t>
            </a:r>
            <a:r>
              <a:rPr lang="en-US" sz="2600" b="1" dirty="0">
                <a:latin typeface="Goudy Old Style"/>
                <a:cs typeface="Goudy Old Style"/>
              </a:rPr>
              <a:t>and sociopolitical worldview </a:t>
            </a:r>
            <a:endParaRPr lang="en-US" sz="2600" b="1" dirty="0" smtClean="0">
              <a:latin typeface="Goudy Old Style"/>
              <a:cs typeface="Goudy Old Style"/>
            </a:endParaRPr>
          </a:p>
          <a:p>
            <a:r>
              <a:rPr lang="en-US" sz="2600" b="1" dirty="0" smtClean="0">
                <a:latin typeface="Goudy Old Style"/>
                <a:cs typeface="Goudy Old Style"/>
              </a:rPr>
              <a:t>Method </a:t>
            </a:r>
            <a:r>
              <a:rPr lang="en-US" sz="2600" b="1" dirty="0">
                <a:latin typeface="Goudy Old Style"/>
                <a:cs typeface="Goudy Old Style"/>
              </a:rPr>
              <a:t>of socioeconomic analysis </a:t>
            </a:r>
            <a:endParaRPr lang="en-US" sz="2600" b="1" dirty="0" smtClean="0">
              <a:latin typeface="Goudy Old Style"/>
              <a:cs typeface="Goudy Old Style"/>
            </a:endParaRPr>
          </a:p>
          <a:p>
            <a:r>
              <a:rPr lang="en-US" sz="2600" b="1" dirty="0" smtClean="0">
                <a:latin typeface="Goudy Old Style"/>
                <a:cs typeface="Goudy Old Style"/>
              </a:rPr>
              <a:t>Analysis </a:t>
            </a:r>
            <a:r>
              <a:rPr lang="en-US" sz="2600" b="1" dirty="0">
                <a:latin typeface="Goudy Old Style"/>
                <a:cs typeface="Goudy Old Style"/>
              </a:rPr>
              <a:t>of class-relations within </a:t>
            </a:r>
            <a:r>
              <a:rPr lang="en-US" sz="2600" b="1" dirty="0" smtClean="0">
                <a:latin typeface="Goudy Old Style"/>
                <a:cs typeface="Goudy Old Style"/>
              </a:rPr>
              <a:t>society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Critique </a:t>
            </a:r>
            <a:r>
              <a:rPr lang="en-US" sz="2600" b="1" dirty="0">
                <a:latin typeface="Goudy Old Style"/>
                <a:cs typeface="Goudy Old Style"/>
              </a:rPr>
              <a:t>of the development of </a:t>
            </a:r>
            <a:r>
              <a:rPr lang="en-US" sz="2600" b="1" dirty="0" smtClean="0">
                <a:latin typeface="Goudy Old Style"/>
                <a:cs typeface="Goudy Old Style"/>
              </a:rPr>
              <a:t>capitalism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Analysis of societal labor, production, and exploitation  </a:t>
            </a:r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</p:txBody>
      </p:sp>
    </p:spTree>
    <p:extLst>
      <p:ext uri="{BB962C8B-B14F-4D97-AF65-F5344CB8AC3E}">
        <p14:creationId xmlns:p14="http://schemas.microsoft.com/office/powerpoint/2010/main" val="4815996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3475" y="748094"/>
            <a:ext cx="8911687" cy="1280890"/>
          </a:xfrm>
        </p:spPr>
        <p:txBody>
          <a:bodyPr/>
          <a:lstStyle/>
          <a:p>
            <a:r>
              <a:rPr lang="en-US" sz="3200" b="1" dirty="0" smtClean="0"/>
              <a:t>Marxism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48251" y="2133600"/>
            <a:ext cx="9282487" cy="3777622"/>
          </a:xfrm>
        </p:spPr>
        <p:txBody>
          <a:bodyPr>
            <a:normAutofit/>
          </a:bodyPr>
          <a:lstStyle/>
          <a:p>
            <a:r>
              <a:rPr lang="en-US" sz="2600" b="1" dirty="0">
                <a:latin typeface="Goudy Old Style"/>
                <a:cs typeface="Goudy Old Style"/>
              </a:rPr>
              <a:t>Ideas of Karl Marx and Friedrich </a:t>
            </a:r>
            <a:r>
              <a:rPr lang="en-US" sz="2600" b="1" dirty="0" smtClean="0">
                <a:latin typeface="Goudy Old Style"/>
                <a:cs typeface="Goudy Old Style"/>
              </a:rPr>
              <a:t>Engels</a:t>
            </a:r>
          </a:p>
          <a:p>
            <a:pPr lvl="1"/>
            <a:r>
              <a:rPr lang="en-US" sz="2400" b="1" dirty="0" smtClean="0">
                <a:latin typeface="Goudy Old Style"/>
                <a:cs typeface="Goudy Old Style"/>
              </a:rPr>
              <a:t>The Communist Manifesto (1848)</a:t>
            </a:r>
          </a:p>
          <a:p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 smtClean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  <a:p>
            <a:pPr marL="0" indent="0">
              <a:buNone/>
            </a:pPr>
            <a:r>
              <a:rPr lang="en-US" sz="2600" b="1" dirty="0" smtClean="0">
                <a:latin typeface="Goudy Old Style"/>
                <a:cs typeface="Goudy Old Style"/>
              </a:rPr>
              <a:t> </a:t>
            </a:r>
            <a:endParaRPr lang="en-US" sz="2600" b="1" dirty="0">
              <a:latin typeface="Goudy Old Style"/>
              <a:cs typeface="Goudy Old Style"/>
            </a:endParaRPr>
          </a:p>
          <a:p>
            <a:pPr marL="0" indent="0">
              <a:buNone/>
            </a:pPr>
            <a:endParaRPr lang="en-US" sz="2600" b="1" dirty="0" smtClean="0">
              <a:latin typeface="Goudy Old Style"/>
              <a:cs typeface="Goudy Old Style"/>
            </a:endParaRPr>
          </a:p>
          <a:p>
            <a:pPr marL="0" indent="0">
              <a:buNone/>
            </a:pPr>
            <a:endParaRPr lang="en-US" sz="2600" b="1" dirty="0">
              <a:latin typeface="Goudy Old Style"/>
              <a:cs typeface="Goudy Old Style"/>
            </a:endParaRPr>
          </a:p>
          <a:p>
            <a:pPr marL="0" indent="0">
              <a:buNone/>
            </a:pPr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</p:txBody>
      </p:sp>
    </p:spTree>
    <p:extLst>
      <p:ext uri="{BB962C8B-B14F-4D97-AF65-F5344CB8AC3E}">
        <p14:creationId xmlns:p14="http://schemas.microsoft.com/office/powerpoint/2010/main" val="20017857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3475" y="748094"/>
            <a:ext cx="8911687" cy="1280890"/>
          </a:xfrm>
        </p:spPr>
        <p:txBody>
          <a:bodyPr/>
          <a:lstStyle/>
          <a:p>
            <a:r>
              <a:rPr lang="en-US" sz="3200" b="1" dirty="0" smtClean="0"/>
              <a:t>Marxism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48251" y="2133600"/>
            <a:ext cx="9282487" cy="3777622"/>
          </a:xfrm>
        </p:spPr>
        <p:txBody>
          <a:bodyPr>
            <a:normAutofit/>
          </a:bodyPr>
          <a:lstStyle/>
          <a:p>
            <a:r>
              <a:rPr lang="en-US" sz="2600" b="1" dirty="0" smtClean="0">
                <a:latin typeface="Goudy Old Style"/>
                <a:cs typeface="Goudy Old Style"/>
              </a:rPr>
              <a:t>The economic systems: </a:t>
            </a:r>
            <a:r>
              <a:rPr lang="en-US" sz="2600" b="1" dirty="0">
                <a:latin typeface="Goudy Old Style"/>
                <a:cs typeface="Goudy Old Style"/>
              </a:rPr>
              <a:t>the real forces that create human </a:t>
            </a:r>
            <a:r>
              <a:rPr lang="en-US" sz="2600" b="1" dirty="0" smtClean="0">
                <a:latin typeface="Goudy Old Style"/>
                <a:cs typeface="Goudy Old Style"/>
              </a:rPr>
              <a:t>experience 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The base and the superstructure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Material circumstances and the </a:t>
            </a:r>
            <a:r>
              <a:rPr lang="en-US" sz="2600" b="1" dirty="0">
                <a:latin typeface="Goudy Old Style"/>
                <a:cs typeface="Goudy Old Style"/>
              </a:rPr>
              <a:t>historical </a:t>
            </a:r>
            <a:r>
              <a:rPr lang="en-US" sz="2600" b="1" dirty="0" smtClean="0">
                <a:latin typeface="Goudy Old Style"/>
                <a:cs typeface="Goudy Old Style"/>
              </a:rPr>
              <a:t>situation </a:t>
            </a:r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 smtClean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</p:txBody>
      </p:sp>
    </p:spTree>
    <p:extLst>
      <p:ext uri="{BB962C8B-B14F-4D97-AF65-F5344CB8AC3E}">
        <p14:creationId xmlns:p14="http://schemas.microsoft.com/office/powerpoint/2010/main" val="29476026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3475" y="748094"/>
            <a:ext cx="8911687" cy="1280890"/>
          </a:xfrm>
        </p:spPr>
        <p:txBody>
          <a:bodyPr/>
          <a:lstStyle/>
          <a:p>
            <a:r>
              <a:rPr lang="en-US" sz="3200" b="1" dirty="0" smtClean="0"/>
              <a:t>Marxism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48251" y="2133600"/>
            <a:ext cx="9282487" cy="3777622"/>
          </a:xfrm>
        </p:spPr>
        <p:txBody>
          <a:bodyPr>
            <a:normAutofit/>
          </a:bodyPr>
          <a:lstStyle/>
          <a:p>
            <a:r>
              <a:rPr lang="en-US" sz="2600" b="1" dirty="0" smtClean="0">
                <a:latin typeface="Goudy Old Style"/>
                <a:cs typeface="Goudy Old Style"/>
              </a:rPr>
              <a:t>The </a:t>
            </a:r>
            <a:r>
              <a:rPr lang="en-US" sz="2600" b="1" dirty="0">
                <a:latin typeface="Goudy Old Style"/>
                <a:cs typeface="Goudy Old Style"/>
              </a:rPr>
              <a:t>bourgeoisie </a:t>
            </a:r>
            <a:r>
              <a:rPr lang="en-US" sz="2600" b="1" dirty="0" smtClean="0">
                <a:latin typeface="Goudy Old Style"/>
                <a:cs typeface="Goudy Old Style"/>
              </a:rPr>
              <a:t>against </a:t>
            </a:r>
            <a:r>
              <a:rPr lang="en-US" sz="2600" b="1" dirty="0">
                <a:latin typeface="Goudy Old Style"/>
                <a:cs typeface="Goudy Old Style"/>
              </a:rPr>
              <a:t>the proletariat</a:t>
            </a:r>
            <a:endParaRPr lang="en-US" sz="2600" b="1" dirty="0" smtClean="0">
              <a:latin typeface="Goudy Old Style"/>
              <a:cs typeface="Goudy Old Style"/>
            </a:endParaRPr>
          </a:p>
          <a:p>
            <a:r>
              <a:rPr lang="en-US" sz="2600" b="1" dirty="0" smtClean="0">
                <a:latin typeface="Goudy Old Style"/>
                <a:cs typeface="Goudy Old Style"/>
              </a:rPr>
              <a:t>The oppression of the lower class </a:t>
            </a:r>
          </a:p>
          <a:p>
            <a:r>
              <a:rPr lang="en-US" sz="2600" b="1" dirty="0">
                <a:latin typeface="Goudy Old Style"/>
                <a:cs typeface="Goudy Old Style"/>
              </a:rPr>
              <a:t>The </a:t>
            </a:r>
            <a:r>
              <a:rPr lang="en-US" sz="2600" b="1" dirty="0" smtClean="0">
                <a:latin typeface="Goudy Old Style"/>
                <a:cs typeface="Goudy Old Style"/>
              </a:rPr>
              <a:t>bourgeoisie and the greed for profit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The wide gulf between the manual labor and the wages </a:t>
            </a:r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</p:txBody>
      </p:sp>
    </p:spTree>
    <p:extLst>
      <p:ext uri="{BB962C8B-B14F-4D97-AF65-F5344CB8AC3E}">
        <p14:creationId xmlns:p14="http://schemas.microsoft.com/office/powerpoint/2010/main" val="2434230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3475" y="748094"/>
            <a:ext cx="8911687" cy="1280890"/>
          </a:xfrm>
        </p:spPr>
        <p:txBody>
          <a:bodyPr/>
          <a:lstStyle/>
          <a:p>
            <a:r>
              <a:rPr lang="en-US" sz="3200" b="1" dirty="0" smtClean="0"/>
              <a:t>Ideologies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48251" y="2133600"/>
            <a:ext cx="9282487" cy="3777622"/>
          </a:xfrm>
        </p:spPr>
        <p:txBody>
          <a:bodyPr>
            <a:normAutofit lnSpcReduction="10000"/>
          </a:bodyPr>
          <a:lstStyle/>
          <a:p>
            <a:r>
              <a:rPr lang="en-US" sz="2600" b="1" dirty="0" smtClean="0">
                <a:latin typeface="Goudy Old Style"/>
                <a:cs typeface="Goudy Old Style"/>
              </a:rPr>
              <a:t>A belief system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A way of looking at the world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Repressive and non-repressive ideologies</a:t>
            </a:r>
          </a:p>
          <a:p>
            <a:r>
              <a:rPr lang="en-US" sz="2600" b="1" dirty="0">
                <a:latin typeface="Goudy Old Style"/>
                <a:cs typeface="Goudy Old Style"/>
              </a:rPr>
              <a:t>Agendas of various </a:t>
            </a:r>
            <a:r>
              <a:rPr lang="en-US" sz="2600" b="1" dirty="0" smtClean="0">
                <a:latin typeface="Goudy Old Style"/>
                <a:cs typeface="Goudy Old Style"/>
              </a:rPr>
              <a:t>ideologies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Patriotism, Capitalism, Consumerism, Classism, Humanism, Marxism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Undetectable, “natural” way of seeing the world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The masses are programmed by various ideologies</a:t>
            </a:r>
          </a:p>
          <a:p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</p:txBody>
      </p:sp>
    </p:spTree>
    <p:extLst>
      <p:ext uri="{BB962C8B-B14F-4D97-AF65-F5344CB8AC3E}">
        <p14:creationId xmlns:p14="http://schemas.microsoft.com/office/powerpoint/2010/main" val="347389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43475" y="748094"/>
            <a:ext cx="8911687" cy="1280890"/>
          </a:xfrm>
        </p:spPr>
        <p:txBody>
          <a:bodyPr/>
          <a:lstStyle/>
          <a:p>
            <a:r>
              <a:rPr lang="en-US" sz="3200" b="1" dirty="0" smtClean="0"/>
              <a:t>Marxism and Literature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48251" y="2133600"/>
            <a:ext cx="9282487" cy="3777622"/>
          </a:xfrm>
        </p:spPr>
        <p:txBody>
          <a:bodyPr>
            <a:normAutofit/>
          </a:bodyPr>
          <a:lstStyle/>
          <a:p>
            <a:r>
              <a:rPr lang="en-US" sz="2600" b="1" dirty="0" smtClean="0">
                <a:latin typeface="Goudy Old Style"/>
                <a:cs typeface="Goudy Old Style"/>
              </a:rPr>
              <a:t>The socioeconomic factors within the text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Portrayal of the class system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The representation of the upper and the lower classes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Reinforcement of undermining of repressive/non-repressive ideologies</a:t>
            </a:r>
          </a:p>
          <a:p>
            <a:r>
              <a:rPr lang="en-US" sz="2600" b="1" dirty="0" smtClean="0">
                <a:latin typeface="Goudy Old Style"/>
                <a:cs typeface="Goudy Old Style"/>
              </a:rPr>
              <a:t>The agenda within the text</a:t>
            </a:r>
          </a:p>
          <a:p>
            <a:endParaRPr lang="en-US" sz="2600" b="1" dirty="0" smtClean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 smtClean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 smtClean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 smtClean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  <a:p>
            <a:endParaRPr lang="en-US" sz="2600" b="1" dirty="0">
              <a:latin typeface="Goudy Old Style"/>
              <a:cs typeface="Goudy Old Style"/>
            </a:endParaRPr>
          </a:p>
        </p:txBody>
      </p:sp>
    </p:spTree>
    <p:extLst>
      <p:ext uri="{BB962C8B-B14F-4D97-AF65-F5344CB8AC3E}">
        <p14:creationId xmlns:p14="http://schemas.microsoft.com/office/powerpoint/2010/main" val="15423445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216</Words>
  <Application>Microsoft Office PowerPoint</Application>
  <PresentationFormat>Widescreen</PresentationFormat>
  <Paragraphs>53</Paragraphs>
  <Slides>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8</vt:i4>
      </vt:variant>
    </vt:vector>
  </HeadingPairs>
  <TitlesOfParts>
    <vt:vector size="16" baseType="lpstr">
      <vt:lpstr>Arial</vt:lpstr>
      <vt:lpstr>Calibri</vt:lpstr>
      <vt:lpstr>Calibri Light</vt:lpstr>
      <vt:lpstr>Century Gothic</vt:lpstr>
      <vt:lpstr>Goudy Old Style</vt:lpstr>
      <vt:lpstr>Wingdings 3</vt:lpstr>
      <vt:lpstr>Office Theme</vt:lpstr>
      <vt:lpstr>Wisp</vt:lpstr>
      <vt:lpstr>Literary Theory II</vt:lpstr>
      <vt:lpstr>Marxism</vt:lpstr>
      <vt:lpstr>Marxism</vt:lpstr>
      <vt:lpstr>Marxism</vt:lpstr>
      <vt:lpstr>Marxism</vt:lpstr>
      <vt:lpstr>Marxism</vt:lpstr>
      <vt:lpstr>Ideologies</vt:lpstr>
      <vt:lpstr>Marxism and Literature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Literary Theory II</dc:title>
  <dc:creator>Arslan Ahmad</dc:creator>
  <cp:lastModifiedBy>Arslan Ahmad</cp:lastModifiedBy>
  <cp:revision>16</cp:revision>
  <dcterms:created xsi:type="dcterms:W3CDTF">2020-03-29T16:48:43Z</dcterms:created>
  <dcterms:modified xsi:type="dcterms:W3CDTF">2020-03-31T20:30:57Z</dcterms:modified>
</cp:coreProperties>
</file>

<file path=docProps/thumbnail.jpeg>
</file>